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  <p:sldId id="257" r:id="rId7"/>
  </p:sldIdLst>
  <p:sldSz cx="7772400" cy="10058400"/>
  <p:notesSz cx="7772400" cy="100584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/Relationships>
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82930" y="3118104"/>
            <a:ext cx="6606540" cy="21122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65860" y="5632704"/>
            <a:ext cx="5440680" cy="2514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600" b="0" i="0">
                <a:solidFill>
                  <a:srgbClr val="17365D"/>
                </a:solidFill>
                <a:latin typeface="Cambria"/>
                <a:cs typeface="Cambria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600" b="0" i="0">
                <a:solidFill>
                  <a:srgbClr val="17365D"/>
                </a:solidFill>
                <a:latin typeface="Cambria"/>
                <a:cs typeface="Cambria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388620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4002786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600" b="0" i="0">
                <a:solidFill>
                  <a:srgbClr val="17365D"/>
                </a:solidFill>
                <a:latin typeface="Cambria"/>
                <a:cs typeface="Cambria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902004" y="886713"/>
            <a:ext cx="5968390" cy="80835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600" b="0" i="0">
                <a:solidFill>
                  <a:srgbClr val="17365D"/>
                </a:solidFill>
                <a:latin typeface="Cambria"/>
                <a:cs typeface="Cambria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895680" y="1893543"/>
            <a:ext cx="5981039" cy="673925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2642616" y="9354312"/>
            <a:ext cx="2487168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388620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5596128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nexglobal.com.sg/product/lift-padding/" TargetMode="External"/></Relationships>
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31750" rIns="0" bIns="0" rtlCol="0" vert="horz">
            <a:spAutoFit/>
          </a:bodyPr>
          <a:lstStyle/>
          <a:p>
            <a:pPr marL="12700" marR="5080">
              <a:lnSpc>
                <a:spcPts val="3050"/>
              </a:lnSpc>
              <a:spcBef>
                <a:spcPts val="250"/>
              </a:spcBef>
            </a:pPr>
            <a:r>
              <a:rPr dirty="0" spc="15"/>
              <a:t>What</a:t>
            </a:r>
            <a:r>
              <a:rPr dirty="0" spc="45"/>
              <a:t> </a:t>
            </a:r>
            <a:r>
              <a:rPr dirty="0" spc="15"/>
              <a:t>Justifies</a:t>
            </a:r>
            <a:r>
              <a:rPr dirty="0" spc="25"/>
              <a:t> </a:t>
            </a:r>
            <a:r>
              <a:rPr dirty="0" spc="15"/>
              <a:t>the</a:t>
            </a:r>
            <a:r>
              <a:rPr dirty="0" spc="45"/>
              <a:t> </a:t>
            </a:r>
            <a:r>
              <a:rPr dirty="0" spc="10"/>
              <a:t>Need</a:t>
            </a:r>
            <a:r>
              <a:rPr dirty="0" spc="35"/>
              <a:t> </a:t>
            </a:r>
            <a:r>
              <a:rPr dirty="0"/>
              <a:t>for</a:t>
            </a:r>
            <a:r>
              <a:rPr dirty="0" spc="45"/>
              <a:t> </a:t>
            </a:r>
            <a:r>
              <a:rPr dirty="0" spc="5"/>
              <a:t>Padding</a:t>
            </a:r>
            <a:r>
              <a:rPr dirty="0" spc="55"/>
              <a:t> </a:t>
            </a:r>
            <a:r>
              <a:rPr dirty="0" spc="5"/>
              <a:t>in</a:t>
            </a:r>
            <a:r>
              <a:rPr dirty="0" spc="25"/>
              <a:t> </a:t>
            </a:r>
            <a:r>
              <a:rPr dirty="0" spc="5"/>
              <a:t>an </a:t>
            </a:r>
            <a:r>
              <a:rPr dirty="0" spc="-555"/>
              <a:t> </a:t>
            </a:r>
            <a:r>
              <a:rPr dirty="0"/>
              <a:t>Elevator?</a:t>
            </a:r>
          </a:p>
        </p:txBody>
      </p:sp>
      <p:sp>
        <p:nvSpPr>
          <p:cNvPr id="3" name="object 3"/>
          <p:cNvSpPr/>
          <p:nvPr/>
        </p:nvSpPr>
        <p:spPr>
          <a:xfrm>
            <a:off x="896416" y="1737995"/>
            <a:ext cx="5982335" cy="12700"/>
          </a:xfrm>
          <a:custGeom>
            <a:avLst/>
            <a:gdLst/>
            <a:ahLst/>
            <a:cxnLst/>
            <a:rect l="l" t="t" r="r" b="b"/>
            <a:pathLst>
              <a:path w="5982334" h="12700">
                <a:moveTo>
                  <a:pt x="5982335" y="0"/>
                </a:moveTo>
                <a:lnTo>
                  <a:pt x="0" y="0"/>
                </a:lnTo>
                <a:lnTo>
                  <a:pt x="0" y="12191"/>
                </a:lnTo>
                <a:lnTo>
                  <a:pt x="5982335" y="12191"/>
                </a:lnTo>
                <a:lnTo>
                  <a:pt x="5982335" y="0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902004" y="1893543"/>
            <a:ext cx="5974715" cy="673925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algn="just" marL="12700" marR="8255">
              <a:lnSpc>
                <a:spcPct val="117300"/>
              </a:lnSpc>
              <a:spcBef>
                <a:spcPts val="110"/>
              </a:spcBef>
            </a:pPr>
            <a:r>
              <a:rPr dirty="0" sz="1100" spc="-5">
                <a:latin typeface="Calibri"/>
                <a:cs typeface="Calibri"/>
              </a:rPr>
              <a:t>It's </a:t>
            </a:r>
            <a:r>
              <a:rPr dirty="0" sz="1100">
                <a:latin typeface="Calibri"/>
                <a:cs typeface="Calibri"/>
              </a:rPr>
              <a:t>very likely </a:t>
            </a:r>
            <a:r>
              <a:rPr dirty="0" sz="1100" spc="-5">
                <a:latin typeface="Calibri"/>
                <a:cs typeface="Calibri"/>
              </a:rPr>
              <a:t>that you </a:t>
            </a:r>
            <a:r>
              <a:rPr dirty="0" sz="1100">
                <a:latin typeface="Calibri"/>
                <a:cs typeface="Calibri"/>
              </a:rPr>
              <a:t>have </a:t>
            </a:r>
            <a:r>
              <a:rPr dirty="0" sz="1100" spc="-5">
                <a:latin typeface="Calibri"/>
                <a:cs typeface="Calibri"/>
              </a:rPr>
              <a:t>seen </a:t>
            </a:r>
            <a:r>
              <a:rPr dirty="0" u="sng" sz="1100" spc="-5" b="1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  <a:hlinkClick r:id="rId2"/>
              </a:rPr>
              <a:t>lift </a:t>
            </a:r>
            <a:r>
              <a:rPr dirty="0" u="sng" sz="1100" b="1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  <a:hlinkClick r:id="rId2"/>
              </a:rPr>
              <a:t>padding </a:t>
            </a:r>
            <a:r>
              <a:rPr dirty="0" u="sng" sz="1100" spc="-5" b="1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  <a:hlinkClick r:id="rId2"/>
              </a:rPr>
              <a:t>Singapore</a:t>
            </a:r>
            <a:r>
              <a:rPr dirty="0" sz="1100" spc="-5" b="1">
                <a:solidFill>
                  <a:srgbClr val="0000FF"/>
                </a:solidFill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if </a:t>
            </a:r>
            <a:r>
              <a:rPr dirty="0" sz="1100" spc="-5">
                <a:latin typeface="Calibri"/>
                <a:cs typeface="Calibri"/>
              </a:rPr>
              <a:t>you </a:t>
            </a:r>
            <a:r>
              <a:rPr dirty="0" sz="1100">
                <a:latin typeface="Calibri"/>
                <a:cs typeface="Calibri"/>
              </a:rPr>
              <a:t>have </a:t>
            </a:r>
            <a:r>
              <a:rPr dirty="0" sz="1100" spc="-5">
                <a:latin typeface="Calibri"/>
                <a:cs typeface="Calibri"/>
              </a:rPr>
              <a:t>ever taken </a:t>
            </a:r>
            <a:r>
              <a:rPr dirty="0" sz="1100">
                <a:latin typeface="Calibri"/>
                <a:cs typeface="Calibri"/>
              </a:rPr>
              <a:t>a ride in a </a:t>
            </a:r>
            <a:r>
              <a:rPr dirty="0" sz="1100" spc="-5">
                <a:latin typeface="Calibri"/>
                <a:cs typeface="Calibri"/>
              </a:rPr>
              <a:t>service </a:t>
            </a:r>
            <a:r>
              <a:rPr dirty="0" sz="1100">
                <a:latin typeface="Calibri"/>
                <a:cs typeface="Calibri"/>
              </a:rPr>
              <a:t> elevator. But why is </a:t>
            </a:r>
            <a:r>
              <a:rPr dirty="0" sz="1100" spc="-5">
                <a:latin typeface="Calibri"/>
                <a:cs typeface="Calibri"/>
              </a:rPr>
              <a:t>the elevator's padding so crucial? This </a:t>
            </a:r>
            <a:r>
              <a:rPr dirty="0" sz="1100">
                <a:latin typeface="Calibri"/>
                <a:cs typeface="Calibri"/>
              </a:rPr>
              <a:t>is </a:t>
            </a:r>
            <a:r>
              <a:rPr dirty="0" sz="1100" spc="-5">
                <a:latin typeface="Calibri"/>
                <a:cs typeface="Calibri"/>
              </a:rPr>
              <a:t>due to </a:t>
            </a:r>
            <a:r>
              <a:rPr dirty="0" sz="1100">
                <a:latin typeface="Calibri"/>
                <a:cs typeface="Calibri"/>
              </a:rPr>
              <a:t>a variety </a:t>
            </a:r>
            <a:r>
              <a:rPr dirty="0" sz="1100" spc="-5">
                <a:latin typeface="Calibri"/>
                <a:cs typeface="Calibri"/>
              </a:rPr>
              <a:t>of </a:t>
            </a:r>
            <a:r>
              <a:rPr dirty="0" sz="1100">
                <a:latin typeface="Calibri"/>
                <a:cs typeface="Calibri"/>
              </a:rPr>
              <a:t>factors, </a:t>
            </a:r>
            <a:r>
              <a:rPr dirty="0" sz="1100" spc="-5">
                <a:latin typeface="Calibri"/>
                <a:cs typeface="Calibri"/>
              </a:rPr>
              <a:t>some</a:t>
            </a:r>
            <a:r>
              <a:rPr dirty="0" sz="1100" spc="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of which </a:t>
            </a:r>
            <a:r>
              <a:rPr dirty="0" sz="1100">
                <a:latin typeface="Calibri"/>
                <a:cs typeface="Calibri"/>
              </a:rPr>
              <a:t> we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have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listed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below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your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convenience: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9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dirty="0" sz="1300" spc="-5" b="1">
                <a:solidFill>
                  <a:srgbClr val="4F81BC"/>
                </a:solidFill>
                <a:latin typeface="Cambria"/>
                <a:cs typeface="Cambria"/>
              </a:rPr>
              <a:t>Elevator</a:t>
            </a:r>
            <a:r>
              <a:rPr dirty="0" sz="1300" b="1">
                <a:solidFill>
                  <a:srgbClr val="4F81BC"/>
                </a:solidFill>
                <a:latin typeface="Cambria"/>
                <a:cs typeface="Cambria"/>
              </a:rPr>
              <a:t> </a:t>
            </a:r>
            <a:r>
              <a:rPr dirty="0" sz="1300" spc="-10" b="1">
                <a:solidFill>
                  <a:srgbClr val="4F81BC"/>
                </a:solidFill>
                <a:latin typeface="Cambria"/>
                <a:cs typeface="Cambria"/>
              </a:rPr>
              <a:t>padding</a:t>
            </a:r>
            <a:r>
              <a:rPr dirty="0" sz="1300" b="1">
                <a:solidFill>
                  <a:srgbClr val="4F81BC"/>
                </a:solidFill>
                <a:latin typeface="Cambria"/>
                <a:cs typeface="Cambria"/>
              </a:rPr>
              <a:t> </a:t>
            </a:r>
            <a:r>
              <a:rPr dirty="0" sz="1300" spc="-5" b="1">
                <a:solidFill>
                  <a:srgbClr val="4F81BC"/>
                </a:solidFill>
                <a:latin typeface="Cambria"/>
                <a:cs typeface="Cambria"/>
              </a:rPr>
              <a:t>protects</a:t>
            </a:r>
            <a:r>
              <a:rPr dirty="0" sz="1300" b="1">
                <a:solidFill>
                  <a:srgbClr val="4F81BC"/>
                </a:solidFill>
                <a:latin typeface="Cambria"/>
                <a:cs typeface="Cambria"/>
              </a:rPr>
              <a:t> </a:t>
            </a:r>
            <a:r>
              <a:rPr dirty="0" sz="1300" spc="-5" b="1">
                <a:solidFill>
                  <a:srgbClr val="4F81BC"/>
                </a:solidFill>
                <a:latin typeface="Cambria"/>
                <a:cs typeface="Cambria"/>
              </a:rPr>
              <a:t>the</a:t>
            </a:r>
            <a:r>
              <a:rPr dirty="0" sz="1300" spc="10" b="1">
                <a:solidFill>
                  <a:srgbClr val="4F81BC"/>
                </a:solidFill>
                <a:latin typeface="Cambria"/>
                <a:cs typeface="Cambria"/>
              </a:rPr>
              <a:t> </a:t>
            </a:r>
            <a:r>
              <a:rPr dirty="0" sz="1300" spc="-5" b="1">
                <a:solidFill>
                  <a:srgbClr val="4F81BC"/>
                </a:solidFill>
                <a:latin typeface="Cambria"/>
                <a:cs typeface="Cambria"/>
              </a:rPr>
              <a:t>elevator's</a:t>
            </a:r>
            <a:r>
              <a:rPr dirty="0" sz="1300" spc="-15" b="1">
                <a:solidFill>
                  <a:srgbClr val="4F81BC"/>
                </a:solidFill>
                <a:latin typeface="Cambria"/>
                <a:cs typeface="Cambria"/>
              </a:rPr>
              <a:t> </a:t>
            </a:r>
            <a:r>
              <a:rPr dirty="0" sz="1300" spc="-5" b="1">
                <a:solidFill>
                  <a:srgbClr val="4F81BC"/>
                </a:solidFill>
                <a:latin typeface="Cambria"/>
                <a:cs typeface="Cambria"/>
              </a:rPr>
              <a:t>walls</a:t>
            </a:r>
            <a:r>
              <a:rPr dirty="0" sz="1300" b="1">
                <a:solidFill>
                  <a:srgbClr val="4F81BC"/>
                </a:solidFill>
                <a:latin typeface="Cambria"/>
                <a:cs typeface="Cambria"/>
              </a:rPr>
              <a:t> from </a:t>
            </a:r>
            <a:r>
              <a:rPr dirty="0" sz="1300" spc="-10" b="1">
                <a:solidFill>
                  <a:srgbClr val="4F81BC"/>
                </a:solidFill>
                <a:latin typeface="Cambria"/>
                <a:cs typeface="Cambria"/>
              </a:rPr>
              <a:t>harm.</a:t>
            </a:r>
            <a:endParaRPr sz="1300">
              <a:latin typeface="Cambria"/>
              <a:cs typeface="Cambria"/>
            </a:endParaRPr>
          </a:p>
          <a:p>
            <a:pPr algn="just" marL="12700" marR="13335">
              <a:lnSpc>
                <a:spcPct val="116399"/>
              </a:lnSpc>
              <a:spcBef>
                <a:spcPts val="5"/>
              </a:spcBef>
            </a:pPr>
            <a:r>
              <a:rPr dirty="0" sz="1100" spc="-5">
                <a:latin typeface="Calibri"/>
                <a:cs typeface="Calibri"/>
              </a:rPr>
              <a:t>Because they </a:t>
            </a:r>
            <a:r>
              <a:rPr dirty="0" sz="1100">
                <a:latin typeface="Calibri"/>
                <a:cs typeface="Calibri"/>
              </a:rPr>
              <a:t>are utilized all day </a:t>
            </a:r>
            <a:r>
              <a:rPr dirty="0" sz="1100" spc="-5">
                <a:latin typeface="Calibri"/>
                <a:cs typeface="Calibri"/>
              </a:rPr>
              <a:t>to move </a:t>
            </a:r>
            <a:r>
              <a:rPr dirty="0" sz="1100">
                <a:latin typeface="Calibri"/>
                <a:cs typeface="Calibri"/>
              </a:rPr>
              <a:t>freight between </a:t>
            </a:r>
            <a:r>
              <a:rPr dirty="0" sz="1100" spc="-5">
                <a:latin typeface="Calibri"/>
                <a:cs typeface="Calibri"/>
              </a:rPr>
              <a:t>floors, service </a:t>
            </a:r>
            <a:r>
              <a:rPr dirty="0" sz="1100">
                <a:latin typeface="Calibri"/>
                <a:cs typeface="Calibri"/>
              </a:rPr>
              <a:t>elevators endure a </a:t>
            </a:r>
            <a:r>
              <a:rPr dirty="0" sz="1100" spc="-5">
                <a:latin typeface="Calibri"/>
                <a:cs typeface="Calibri"/>
              </a:rPr>
              <a:t>lot of </a:t>
            </a:r>
            <a:r>
              <a:rPr dirty="0" sz="1100">
                <a:latin typeface="Calibri"/>
                <a:cs typeface="Calibri"/>
              </a:rPr>
              <a:t>wear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and</a:t>
            </a:r>
            <a:r>
              <a:rPr dirty="0" sz="1100" spc="8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tear.</a:t>
            </a:r>
            <a:r>
              <a:rPr dirty="0" sz="1100" spc="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9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people</a:t>
            </a:r>
            <a:r>
              <a:rPr dirty="0" sz="1100" spc="9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in</a:t>
            </a:r>
            <a:r>
              <a:rPr dirty="0" sz="1100" spc="8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charge</a:t>
            </a:r>
            <a:r>
              <a:rPr dirty="0" sz="1100" spc="9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of</a:t>
            </a:r>
            <a:r>
              <a:rPr dirty="0" sz="1100" spc="9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installing</a:t>
            </a:r>
            <a:r>
              <a:rPr dirty="0" sz="1100" spc="9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and</a:t>
            </a:r>
            <a:r>
              <a:rPr dirty="0" sz="1100" spc="8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transporting</a:t>
            </a:r>
            <a:r>
              <a:rPr dirty="0" sz="1100" spc="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goods</a:t>
            </a:r>
            <a:r>
              <a:rPr dirty="0" sz="1100" spc="9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are</a:t>
            </a:r>
            <a:r>
              <a:rPr dirty="0" sz="1100" spc="9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frequently</a:t>
            </a:r>
            <a:r>
              <a:rPr dirty="0" sz="1100" spc="9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less</a:t>
            </a:r>
            <a:r>
              <a:rPr dirty="0" sz="1100" spc="9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concerned</a:t>
            </a:r>
            <a:r>
              <a:rPr dirty="0" sz="1100" spc="8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</a:t>
            </a:r>
            <a:endParaRPr sz="1100">
              <a:latin typeface="Calibri"/>
              <a:cs typeface="Calibri"/>
            </a:endParaRPr>
          </a:p>
          <a:p>
            <a:pPr algn="just" marL="12700">
              <a:lnSpc>
                <a:spcPct val="100000"/>
              </a:lnSpc>
              <a:spcBef>
                <a:spcPts val="240"/>
              </a:spcBef>
            </a:pPr>
            <a:r>
              <a:rPr dirty="0" sz="1100">
                <a:latin typeface="Calibri"/>
                <a:cs typeface="Calibri"/>
              </a:rPr>
              <a:t>elevator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maintenance.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800">
              <a:latin typeface="Calibri"/>
              <a:cs typeface="Calibri"/>
            </a:endParaRPr>
          </a:p>
          <a:p>
            <a:pPr marL="12700" marR="12065">
              <a:lnSpc>
                <a:spcPct val="112300"/>
              </a:lnSpc>
              <a:spcBef>
                <a:spcPts val="5"/>
              </a:spcBef>
            </a:pPr>
            <a:r>
              <a:rPr dirty="0" sz="1300" spc="-5" b="1">
                <a:solidFill>
                  <a:srgbClr val="4F81BC"/>
                </a:solidFill>
                <a:latin typeface="Cambria"/>
                <a:cs typeface="Cambria"/>
              </a:rPr>
              <a:t>The</a:t>
            </a:r>
            <a:r>
              <a:rPr dirty="0" sz="1300" spc="225" b="1">
                <a:solidFill>
                  <a:srgbClr val="4F81BC"/>
                </a:solidFill>
                <a:latin typeface="Cambria"/>
                <a:cs typeface="Cambria"/>
              </a:rPr>
              <a:t> </a:t>
            </a:r>
            <a:r>
              <a:rPr dirty="0" sz="1300" spc="-5" b="1">
                <a:solidFill>
                  <a:srgbClr val="4F81BC"/>
                </a:solidFill>
                <a:latin typeface="Cambria"/>
                <a:cs typeface="Cambria"/>
              </a:rPr>
              <a:t>cushioning</a:t>
            </a:r>
            <a:r>
              <a:rPr dirty="0" sz="1300" spc="215" b="1">
                <a:solidFill>
                  <a:srgbClr val="4F81BC"/>
                </a:solidFill>
                <a:latin typeface="Cambria"/>
                <a:cs typeface="Cambria"/>
              </a:rPr>
              <a:t> </a:t>
            </a:r>
            <a:r>
              <a:rPr dirty="0" sz="1300" spc="-5" b="1">
                <a:solidFill>
                  <a:srgbClr val="4F81BC"/>
                </a:solidFill>
                <a:latin typeface="Cambria"/>
                <a:cs typeface="Cambria"/>
              </a:rPr>
              <a:t>keeps</a:t>
            </a:r>
            <a:r>
              <a:rPr dirty="0" sz="1300" spc="225" b="1">
                <a:solidFill>
                  <a:srgbClr val="4F81BC"/>
                </a:solidFill>
                <a:latin typeface="Cambria"/>
                <a:cs typeface="Cambria"/>
              </a:rPr>
              <a:t> </a:t>
            </a:r>
            <a:r>
              <a:rPr dirty="0" sz="1300" spc="-5" b="1">
                <a:solidFill>
                  <a:srgbClr val="4F81BC"/>
                </a:solidFill>
                <a:latin typeface="Cambria"/>
                <a:cs typeface="Cambria"/>
              </a:rPr>
              <a:t>the</a:t>
            </a:r>
            <a:r>
              <a:rPr dirty="0" sz="1300" spc="225" b="1">
                <a:solidFill>
                  <a:srgbClr val="4F81BC"/>
                </a:solidFill>
                <a:latin typeface="Cambria"/>
                <a:cs typeface="Cambria"/>
              </a:rPr>
              <a:t> </a:t>
            </a:r>
            <a:r>
              <a:rPr dirty="0" sz="1300" spc="-5" b="1">
                <a:solidFill>
                  <a:srgbClr val="4F81BC"/>
                </a:solidFill>
                <a:latin typeface="Cambria"/>
                <a:cs typeface="Cambria"/>
              </a:rPr>
              <a:t>elevator's</a:t>
            </a:r>
            <a:r>
              <a:rPr dirty="0" sz="1300" spc="225" b="1">
                <a:solidFill>
                  <a:srgbClr val="4F81BC"/>
                </a:solidFill>
                <a:latin typeface="Cambria"/>
                <a:cs typeface="Cambria"/>
              </a:rPr>
              <a:t> </a:t>
            </a:r>
            <a:r>
              <a:rPr dirty="0" sz="1300" spc="-5" b="1">
                <a:solidFill>
                  <a:srgbClr val="4F81BC"/>
                </a:solidFill>
                <a:latin typeface="Cambria"/>
                <a:cs typeface="Cambria"/>
              </a:rPr>
              <a:t>walls</a:t>
            </a:r>
            <a:r>
              <a:rPr dirty="0" sz="1300" spc="220" b="1">
                <a:solidFill>
                  <a:srgbClr val="4F81BC"/>
                </a:solidFill>
                <a:latin typeface="Cambria"/>
                <a:cs typeface="Cambria"/>
              </a:rPr>
              <a:t> </a:t>
            </a:r>
            <a:r>
              <a:rPr dirty="0" sz="1300" spc="-5" b="1">
                <a:solidFill>
                  <a:srgbClr val="4F81BC"/>
                </a:solidFill>
                <a:latin typeface="Cambria"/>
                <a:cs typeface="Cambria"/>
              </a:rPr>
              <a:t>from</a:t>
            </a:r>
            <a:r>
              <a:rPr dirty="0" sz="1300" spc="220" b="1">
                <a:solidFill>
                  <a:srgbClr val="4F81BC"/>
                </a:solidFill>
                <a:latin typeface="Cambria"/>
                <a:cs typeface="Cambria"/>
              </a:rPr>
              <a:t> </a:t>
            </a:r>
            <a:r>
              <a:rPr dirty="0" sz="1300" spc="-10" b="1">
                <a:solidFill>
                  <a:srgbClr val="4F81BC"/>
                </a:solidFill>
                <a:latin typeface="Cambria"/>
                <a:cs typeface="Cambria"/>
              </a:rPr>
              <a:t>dents</a:t>
            </a:r>
            <a:r>
              <a:rPr dirty="0" sz="1300" spc="220" b="1">
                <a:solidFill>
                  <a:srgbClr val="4F81BC"/>
                </a:solidFill>
                <a:latin typeface="Cambria"/>
                <a:cs typeface="Cambria"/>
              </a:rPr>
              <a:t> </a:t>
            </a:r>
            <a:r>
              <a:rPr dirty="0" sz="1300" spc="-5" b="1">
                <a:solidFill>
                  <a:srgbClr val="4F81BC"/>
                </a:solidFill>
                <a:latin typeface="Cambria"/>
                <a:cs typeface="Cambria"/>
              </a:rPr>
              <a:t>and</a:t>
            </a:r>
            <a:r>
              <a:rPr dirty="0" sz="1300" spc="215" b="1">
                <a:solidFill>
                  <a:srgbClr val="4F81BC"/>
                </a:solidFill>
                <a:latin typeface="Cambria"/>
                <a:cs typeface="Cambria"/>
              </a:rPr>
              <a:t> </a:t>
            </a:r>
            <a:r>
              <a:rPr dirty="0" sz="1300" spc="-5" b="1">
                <a:solidFill>
                  <a:srgbClr val="4F81BC"/>
                </a:solidFill>
                <a:latin typeface="Cambria"/>
                <a:cs typeface="Cambria"/>
              </a:rPr>
              <a:t>scratches</a:t>
            </a:r>
            <a:r>
              <a:rPr dirty="0" sz="1300" spc="220" b="1">
                <a:solidFill>
                  <a:srgbClr val="4F81BC"/>
                </a:solidFill>
                <a:latin typeface="Cambria"/>
                <a:cs typeface="Cambria"/>
              </a:rPr>
              <a:t> </a:t>
            </a:r>
            <a:r>
              <a:rPr dirty="0" sz="1300" spc="-5" b="1">
                <a:solidFill>
                  <a:srgbClr val="4F81BC"/>
                </a:solidFill>
                <a:latin typeface="Cambria"/>
                <a:cs typeface="Cambria"/>
              </a:rPr>
              <a:t>so</a:t>
            </a:r>
            <a:r>
              <a:rPr dirty="0" sz="1300" spc="225" b="1">
                <a:solidFill>
                  <a:srgbClr val="4F81BC"/>
                </a:solidFill>
                <a:latin typeface="Cambria"/>
                <a:cs typeface="Cambria"/>
              </a:rPr>
              <a:t> </a:t>
            </a:r>
            <a:r>
              <a:rPr dirty="0" sz="1300" spc="-10" b="1">
                <a:solidFill>
                  <a:srgbClr val="4F81BC"/>
                </a:solidFill>
                <a:latin typeface="Cambria"/>
                <a:cs typeface="Cambria"/>
              </a:rPr>
              <a:t>that </a:t>
            </a:r>
            <a:r>
              <a:rPr dirty="0" sz="1300" spc="-270" b="1">
                <a:solidFill>
                  <a:srgbClr val="4F81BC"/>
                </a:solidFill>
                <a:latin typeface="Cambria"/>
                <a:cs typeface="Cambria"/>
              </a:rPr>
              <a:t> </a:t>
            </a:r>
            <a:r>
              <a:rPr dirty="0" sz="1300" spc="-5" b="1">
                <a:solidFill>
                  <a:srgbClr val="4F81BC"/>
                </a:solidFill>
                <a:latin typeface="Cambria"/>
                <a:cs typeface="Cambria"/>
              </a:rPr>
              <a:t>users </a:t>
            </a:r>
            <a:r>
              <a:rPr dirty="0" sz="1300" spc="-10" b="1">
                <a:solidFill>
                  <a:srgbClr val="4F81BC"/>
                </a:solidFill>
                <a:latin typeface="Cambria"/>
                <a:cs typeface="Cambria"/>
              </a:rPr>
              <a:t>can</a:t>
            </a:r>
            <a:r>
              <a:rPr dirty="0" sz="1300" spc="5" b="1">
                <a:solidFill>
                  <a:srgbClr val="4F81BC"/>
                </a:solidFill>
                <a:latin typeface="Cambria"/>
                <a:cs typeface="Cambria"/>
              </a:rPr>
              <a:t> </a:t>
            </a:r>
            <a:r>
              <a:rPr dirty="0" sz="1300" spc="-5" b="1">
                <a:solidFill>
                  <a:srgbClr val="4F81BC"/>
                </a:solidFill>
                <a:latin typeface="Cambria"/>
                <a:cs typeface="Cambria"/>
              </a:rPr>
              <a:t>travel</a:t>
            </a:r>
            <a:r>
              <a:rPr dirty="0" sz="1300" spc="5" b="1">
                <a:solidFill>
                  <a:srgbClr val="4F81BC"/>
                </a:solidFill>
                <a:latin typeface="Cambria"/>
                <a:cs typeface="Cambria"/>
              </a:rPr>
              <a:t> </a:t>
            </a:r>
            <a:r>
              <a:rPr dirty="0" sz="1300" spc="-15" b="1">
                <a:solidFill>
                  <a:srgbClr val="4F81BC"/>
                </a:solidFill>
                <a:latin typeface="Cambria"/>
                <a:cs typeface="Cambria"/>
              </a:rPr>
              <a:t>in</a:t>
            </a:r>
            <a:r>
              <a:rPr dirty="0" sz="1300" spc="5" b="1">
                <a:solidFill>
                  <a:srgbClr val="4F81BC"/>
                </a:solidFill>
                <a:latin typeface="Cambria"/>
                <a:cs typeface="Cambria"/>
              </a:rPr>
              <a:t> </a:t>
            </a:r>
            <a:r>
              <a:rPr dirty="0" sz="1300" spc="-10" b="1">
                <a:solidFill>
                  <a:srgbClr val="4F81BC"/>
                </a:solidFill>
                <a:latin typeface="Cambria"/>
                <a:cs typeface="Cambria"/>
              </a:rPr>
              <a:t>comfort.</a:t>
            </a:r>
            <a:endParaRPr sz="1300">
              <a:latin typeface="Cambria"/>
              <a:cs typeface="Cambria"/>
            </a:endParaRPr>
          </a:p>
          <a:p>
            <a:pPr algn="just" marL="12700" marR="8890">
              <a:lnSpc>
                <a:spcPct val="116399"/>
              </a:lnSpc>
              <a:spcBef>
                <a:spcPts val="5"/>
              </a:spcBef>
            </a:pPr>
            <a:r>
              <a:rPr dirty="0" sz="1100" spc="-5">
                <a:latin typeface="Calibri"/>
                <a:cs typeface="Calibri"/>
              </a:rPr>
              <a:t>Repairing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broken</a:t>
            </a:r>
            <a:r>
              <a:rPr dirty="0" sz="1100">
                <a:latin typeface="Calibri"/>
                <a:cs typeface="Calibri"/>
              </a:rPr>
              <a:t> elevator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walls</a:t>
            </a:r>
            <a:r>
              <a:rPr dirty="0" sz="1100">
                <a:latin typeface="Calibri"/>
                <a:cs typeface="Calibri"/>
              </a:rPr>
              <a:t> 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</a:t>
            </a:r>
            <a:r>
              <a:rPr dirty="0" sz="1100">
                <a:latin typeface="Calibri"/>
                <a:cs typeface="Calibri"/>
              </a:rPr>
              <a:t> an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easy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task.</a:t>
            </a:r>
            <a:r>
              <a:rPr dirty="0" sz="1100">
                <a:latin typeface="Calibri"/>
                <a:cs typeface="Calibri"/>
              </a:rPr>
              <a:t> 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further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concern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>
                <a:latin typeface="Calibri"/>
                <a:cs typeface="Calibri"/>
              </a:rPr>
              <a:t> building</a:t>
            </a:r>
            <a:r>
              <a:rPr dirty="0" sz="1100" spc="2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is</a:t>
            </a:r>
            <a:r>
              <a:rPr dirty="0" sz="1100" spc="25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24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it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frequently</a:t>
            </a:r>
            <a:r>
              <a:rPr dirty="0" sz="1100">
                <a:latin typeface="Calibri"/>
                <a:cs typeface="Calibri"/>
              </a:rPr>
              <a:t> requires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taking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>
                <a:latin typeface="Calibri"/>
                <a:cs typeface="Calibri"/>
              </a:rPr>
              <a:t> elevator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out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of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service</a:t>
            </a:r>
            <a:r>
              <a:rPr dirty="0" sz="1100">
                <a:latin typeface="Calibri"/>
                <a:cs typeface="Calibri"/>
              </a:rPr>
              <a:t> while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it 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fixed,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which </a:t>
            </a:r>
            <a:r>
              <a:rPr dirty="0" sz="1100">
                <a:latin typeface="Calibri"/>
                <a:cs typeface="Calibri"/>
              </a:rPr>
              <a:t>may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rather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expensive.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60"/>
              </a:spcBef>
            </a:pPr>
            <a:endParaRPr sz="9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dirty="0" sz="1300" spc="-5" b="1">
                <a:solidFill>
                  <a:srgbClr val="4F81BC"/>
                </a:solidFill>
                <a:latin typeface="Cambria"/>
                <a:cs typeface="Cambria"/>
              </a:rPr>
              <a:t>Not every</a:t>
            </a:r>
            <a:r>
              <a:rPr dirty="0" sz="1300" spc="5" b="1">
                <a:solidFill>
                  <a:srgbClr val="4F81BC"/>
                </a:solidFill>
                <a:latin typeface="Cambria"/>
                <a:cs typeface="Cambria"/>
              </a:rPr>
              <a:t> </a:t>
            </a:r>
            <a:r>
              <a:rPr dirty="0" sz="1300" spc="-5" b="1">
                <a:solidFill>
                  <a:srgbClr val="4F81BC"/>
                </a:solidFill>
                <a:latin typeface="Cambria"/>
                <a:cs typeface="Cambria"/>
              </a:rPr>
              <a:t>building </a:t>
            </a:r>
            <a:r>
              <a:rPr dirty="0" sz="1300" spc="-10" b="1">
                <a:solidFill>
                  <a:srgbClr val="4F81BC"/>
                </a:solidFill>
                <a:latin typeface="Cambria"/>
                <a:cs typeface="Cambria"/>
              </a:rPr>
              <a:t>has</a:t>
            </a:r>
            <a:r>
              <a:rPr dirty="0" sz="1300" spc="5" b="1">
                <a:solidFill>
                  <a:srgbClr val="4F81BC"/>
                </a:solidFill>
                <a:latin typeface="Cambria"/>
                <a:cs typeface="Cambria"/>
              </a:rPr>
              <a:t> </a:t>
            </a:r>
            <a:r>
              <a:rPr dirty="0" sz="1300" spc="-5" b="1">
                <a:solidFill>
                  <a:srgbClr val="4F81BC"/>
                </a:solidFill>
                <a:latin typeface="Cambria"/>
                <a:cs typeface="Cambria"/>
              </a:rPr>
              <a:t>a</a:t>
            </a:r>
            <a:r>
              <a:rPr dirty="0" sz="1300" b="1">
                <a:solidFill>
                  <a:srgbClr val="4F81BC"/>
                </a:solidFill>
                <a:latin typeface="Cambria"/>
                <a:cs typeface="Cambria"/>
              </a:rPr>
              <a:t> </a:t>
            </a:r>
            <a:r>
              <a:rPr dirty="0" sz="1300" spc="-5" b="1">
                <a:solidFill>
                  <a:srgbClr val="4F81BC"/>
                </a:solidFill>
                <a:latin typeface="Cambria"/>
                <a:cs typeface="Cambria"/>
              </a:rPr>
              <a:t>standard</a:t>
            </a:r>
            <a:r>
              <a:rPr dirty="0" sz="1300" spc="-10" b="1">
                <a:solidFill>
                  <a:srgbClr val="4F81BC"/>
                </a:solidFill>
                <a:latin typeface="Cambria"/>
                <a:cs typeface="Cambria"/>
              </a:rPr>
              <a:t> </a:t>
            </a:r>
            <a:r>
              <a:rPr dirty="0" sz="1300" b="1">
                <a:solidFill>
                  <a:srgbClr val="4F81BC"/>
                </a:solidFill>
                <a:latin typeface="Cambria"/>
                <a:cs typeface="Cambria"/>
              </a:rPr>
              <a:t>set</a:t>
            </a:r>
            <a:r>
              <a:rPr dirty="0" sz="1300" spc="-20" b="1">
                <a:solidFill>
                  <a:srgbClr val="4F81BC"/>
                </a:solidFill>
                <a:latin typeface="Cambria"/>
                <a:cs typeface="Cambria"/>
              </a:rPr>
              <a:t> </a:t>
            </a:r>
            <a:r>
              <a:rPr dirty="0" sz="1300" spc="-5" b="1">
                <a:solidFill>
                  <a:srgbClr val="4F81BC"/>
                </a:solidFill>
                <a:latin typeface="Cambria"/>
                <a:cs typeface="Cambria"/>
              </a:rPr>
              <a:t>of</a:t>
            </a:r>
            <a:r>
              <a:rPr dirty="0" sz="1300" spc="5" b="1">
                <a:solidFill>
                  <a:srgbClr val="4F81BC"/>
                </a:solidFill>
                <a:latin typeface="Cambria"/>
                <a:cs typeface="Cambria"/>
              </a:rPr>
              <a:t> </a:t>
            </a:r>
            <a:r>
              <a:rPr dirty="0" sz="1300" spc="-10" b="1">
                <a:solidFill>
                  <a:srgbClr val="4F81BC"/>
                </a:solidFill>
                <a:latin typeface="Cambria"/>
                <a:cs typeface="Cambria"/>
              </a:rPr>
              <a:t>service</a:t>
            </a:r>
            <a:r>
              <a:rPr dirty="0" sz="1300" spc="5" b="1">
                <a:solidFill>
                  <a:srgbClr val="4F81BC"/>
                </a:solidFill>
                <a:latin typeface="Cambria"/>
                <a:cs typeface="Cambria"/>
              </a:rPr>
              <a:t> </a:t>
            </a:r>
            <a:r>
              <a:rPr dirty="0" sz="1300" spc="-5" b="1">
                <a:solidFill>
                  <a:srgbClr val="4F81BC"/>
                </a:solidFill>
                <a:latin typeface="Cambria"/>
                <a:cs typeface="Cambria"/>
              </a:rPr>
              <a:t>elevators.</a:t>
            </a:r>
            <a:endParaRPr sz="1300">
              <a:latin typeface="Cambria"/>
              <a:cs typeface="Cambria"/>
            </a:endParaRPr>
          </a:p>
          <a:p>
            <a:pPr algn="just" marL="12700" marR="13970">
              <a:lnSpc>
                <a:spcPct val="116399"/>
              </a:lnSpc>
              <a:spcBef>
                <a:spcPts val="5"/>
              </a:spcBef>
            </a:pPr>
            <a:r>
              <a:rPr dirty="0" sz="1100" spc="-5">
                <a:latin typeface="Calibri"/>
                <a:cs typeface="Calibri"/>
              </a:rPr>
              <a:t>The </a:t>
            </a:r>
            <a:r>
              <a:rPr dirty="0" sz="1100">
                <a:latin typeface="Calibri"/>
                <a:cs typeface="Calibri"/>
              </a:rPr>
              <a:t>passenger elevator will have </a:t>
            </a:r>
            <a:r>
              <a:rPr dirty="0" sz="1100" spc="-5">
                <a:latin typeface="Calibri"/>
                <a:cs typeface="Calibri"/>
              </a:rPr>
              <a:t>to accommodate </a:t>
            </a:r>
            <a:r>
              <a:rPr dirty="0" sz="1100">
                <a:latin typeface="Calibri"/>
                <a:cs typeface="Calibri"/>
              </a:rPr>
              <a:t>both passenger and freight </a:t>
            </a:r>
            <a:r>
              <a:rPr dirty="0" sz="1100" spc="-5">
                <a:latin typeface="Calibri"/>
                <a:cs typeface="Calibri"/>
              </a:rPr>
              <a:t>loads </a:t>
            </a:r>
            <a:r>
              <a:rPr dirty="0" sz="1100">
                <a:latin typeface="Calibri"/>
                <a:cs typeface="Calibri"/>
              </a:rPr>
              <a:t>if a building </a:t>
            </a:r>
            <a:r>
              <a:rPr dirty="0" sz="1100" spc="-5">
                <a:latin typeface="Calibri"/>
                <a:cs typeface="Calibri"/>
              </a:rPr>
              <a:t>lacks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separate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freight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elevator.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800">
              <a:latin typeface="Calibri"/>
              <a:cs typeface="Calibri"/>
            </a:endParaRPr>
          </a:p>
          <a:p>
            <a:pPr algn="just" marL="12700" marR="10795">
              <a:lnSpc>
                <a:spcPct val="117300"/>
              </a:lnSpc>
            </a:pPr>
            <a:r>
              <a:rPr dirty="0" sz="1100" spc="-5">
                <a:latin typeface="Calibri"/>
                <a:cs typeface="Calibri"/>
              </a:rPr>
              <a:t>Having </a:t>
            </a:r>
            <a:r>
              <a:rPr dirty="0" sz="1100">
                <a:latin typeface="Calibri"/>
                <a:cs typeface="Calibri"/>
              </a:rPr>
              <a:t>elevator </a:t>
            </a:r>
            <a:r>
              <a:rPr dirty="0" sz="1100" spc="-5">
                <a:latin typeface="Calibri"/>
                <a:cs typeface="Calibri"/>
              </a:rPr>
              <a:t>pads </a:t>
            </a:r>
            <a:r>
              <a:rPr dirty="0" sz="1100">
                <a:latin typeface="Calibri"/>
                <a:cs typeface="Calibri"/>
              </a:rPr>
              <a:t>is </a:t>
            </a:r>
            <a:r>
              <a:rPr dirty="0" sz="1100" spc="-5">
                <a:latin typeface="Calibri"/>
                <a:cs typeface="Calibri"/>
              </a:rPr>
              <a:t>much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more </a:t>
            </a:r>
            <a:r>
              <a:rPr dirty="0" sz="1100">
                <a:latin typeface="Calibri"/>
                <a:cs typeface="Calibri"/>
              </a:rPr>
              <a:t>crucial if </a:t>
            </a:r>
            <a:r>
              <a:rPr dirty="0" sz="1100" spc="-5">
                <a:latin typeface="Calibri"/>
                <a:cs typeface="Calibri"/>
              </a:rPr>
              <a:t>this </a:t>
            </a:r>
            <a:r>
              <a:rPr dirty="0" sz="1100">
                <a:latin typeface="Calibri"/>
                <a:cs typeface="Calibri"/>
              </a:rPr>
              <a:t>is</a:t>
            </a:r>
            <a:r>
              <a:rPr dirty="0" sz="1100" spc="2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case. The</a:t>
            </a:r>
            <a:r>
              <a:rPr dirty="0" sz="1100" spc="24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passenger elevator almost definitely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has </a:t>
            </a:r>
            <a:r>
              <a:rPr dirty="0" sz="1100" spc="-5">
                <a:latin typeface="Calibri"/>
                <a:cs typeface="Calibri"/>
              </a:rPr>
              <a:t>more </a:t>
            </a:r>
            <a:r>
              <a:rPr dirty="0" sz="1100">
                <a:latin typeface="Calibri"/>
                <a:cs typeface="Calibri"/>
              </a:rPr>
              <a:t>expensive </a:t>
            </a:r>
            <a:r>
              <a:rPr dirty="0" sz="1100" spc="-10">
                <a:latin typeface="Calibri"/>
                <a:cs typeface="Calibri"/>
              </a:rPr>
              <a:t>finishing </a:t>
            </a:r>
            <a:r>
              <a:rPr dirty="0" sz="1100" spc="-5">
                <a:latin typeface="Calibri"/>
                <a:cs typeface="Calibri"/>
              </a:rPr>
              <a:t>than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service </a:t>
            </a:r>
            <a:r>
              <a:rPr dirty="0" sz="1100">
                <a:latin typeface="Calibri"/>
                <a:cs typeface="Calibri"/>
              </a:rPr>
              <a:t>elevator, making it even </a:t>
            </a:r>
            <a:r>
              <a:rPr dirty="0" sz="1100" spc="-5">
                <a:latin typeface="Calibri"/>
                <a:cs typeface="Calibri"/>
              </a:rPr>
              <a:t>more </a:t>
            </a:r>
            <a:r>
              <a:rPr dirty="0" sz="1100">
                <a:latin typeface="Calibri"/>
                <a:cs typeface="Calibri"/>
              </a:rPr>
              <a:t>necessary </a:t>
            </a:r>
            <a:r>
              <a:rPr dirty="0" sz="1100" spc="-5">
                <a:latin typeface="Calibri"/>
                <a:cs typeface="Calibri"/>
              </a:rPr>
              <a:t>to use </a:t>
            </a:r>
            <a:r>
              <a:rPr dirty="0" sz="1100">
                <a:latin typeface="Calibri"/>
                <a:cs typeface="Calibri"/>
              </a:rPr>
              <a:t>premium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elevator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pads.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9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1300" spc="-5" b="1">
                <a:solidFill>
                  <a:srgbClr val="4F81BC"/>
                </a:solidFill>
                <a:latin typeface="Cambria"/>
                <a:cs typeface="Cambria"/>
              </a:rPr>
              <a:t>The elevator </a:t>
            </a:r>
            <a:r>
              <a:rPr dirty="0" sz="1300" spc="-10" b="1">
                <a:solidFill>
                  <a:srgbClr val="4F81BC"/>
                </a:solidFill>
                <a:latin typeface="Cambria"/>
                <a:cs typeface="Cambria"/>
              </a:rPr>
              <a:t>pads</a:t>
            </a:r>
            <a:r>
              <a:rPr dirty="0" sz="1300" spc="-5" b="1">
                <a:solidFill>
                  <a:srgbClr val="4F81BC"/>
                </a:solidFill>
                <a:latin typeface="Cambria"/>
                <a:cs typeface="Cambria"/>
              </a:rPr>
              <a:t> protect</a:t>
            </a:r>
            <a:r>
              <a:rPr dirty="0" sz="1300" spc="-10" b="1">
                <a:solidFill>
                  <a:srgbClr val="4F81BC"/>
                </a:solidFill>
                <a:latin typeface="Cambria"/>
                <a:cs typeface="Cambria"/>
              </a:rPr>
              <a:t> </a:t>
            </a:r>
            <a:r>
              <a:rPr dirty="0" sz="1300" spc="-5" b="1">
                <a:solidFill>
                  <a:srgbClr val="4F81BC"/>
                </a:solidFill>
                <a:latin typeface="Cambria"/>
                <a:cs typeface="Cambria"/>
              </a:rPr>
              <a:t>the</a:t>
            </a:r>
            <a:r>
              <a:rPr dirty="0" sz="1300" b="1">
                <a:solidFill>
                  <a:srgbClr val="4F81BC"/>
                </a:solidFill>
                <a:latin typeface="Cambria"/>
                <a:cs typeface="Cambria"/>
              </a:rPr>
              <a:t> </a:t>
            </a:r>
            <a:r>
              <a:rPr dirty="0" sz="1300" spc="-5" b="1">
                <a:solidFill>
                  <a:srgbClr val="4F81BC"/>
                </a:solidFill>
                <a:latin typeface="Cambria"/>
                <a:cs typeface="Cambria"/>
              </a:rPr>
              <a:t>cargo.</a:t>
            </a:r>
            <a:endParaRPr sz="1300">
              <a:latin typeface="Cambria"/>
              <a:cs typeface="Cambria"/>
            </a:endParaRPr>
          </a:p>
          <a:p>
            <a:pPr algn="just" marL="12700" marR="12065">
              <a:lnSpc>
                <a:spcPct val="116399"/>
              </a:lnSpc>
              <a:spcBef>
                <a:spcPts val="5"/>
              </a:spcBef>
            </a:pPr>
            <a:r>
              <a:rPr dirty="0" sz="1100" spc="-5">
                <a:latin typeface="Calibri"/>
                <a:cs typeface="Calibri"/>
              </a:rPr>
              <a:t>It's not just the safety of </a:t>
            </a:r>
            <a:r>
              <a:rPr dirty="0" sz="1100">
                <a:latin typeface="Calibri"/>
                <a:cs typeface="Calibri"/>
              </a:rPr>
              <a:t>everyone inside </a:t>
            </a:r>
            <a:r>
              <a:rPr dirty="0" sz="1100" spc="-5">
                <a:latin typeface="Calibri"/>
                <a:cs typeface="Calibri"/>
              </a:rPr>
              <a:t>the elevator that could be jeopardized </a:t>
            </a:r>
            <a:r>
              <a:rPr dirty="0" sz="1100">
                <a:latin typeface="Calibri"/>
                <a:cs typeface="Calibri"/>
              </a:rPr>
              <a:t>if a </a:t>
            </a:r>
            <a:r>
              <a:rPr dirty="0" sz="1100" spc="-5">
                <a:latin typeface="Calibri"/>
                <a:cs typeface="Calibri"/>
              </a:rPr>
              <a:t>tenant's </a:t>
            </a:r>
            <a:r>
              <a:rPr dirty="0" sz="1100">
                <a:latin typeface="Calibri"/>
                <a:cs typeface="Calibri"/>
              </a:rPr>
              <a:t>freight is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banging</a:t>
            </a:r>
            <a:r>
              <a:rPr dirty="0" sz="1100" spc="-5">
                <a:latin typeface="Calibri"/>
                <a:cs typeface="Calibri"/>
              </a:rPr>
              <a:t> around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in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there.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price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freight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is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also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included.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800">
              <a:latin typeface="Calibri"/>
              <a:cs typeface="Calibri"/>
            </a:endParaRPr>
          </a:p>
          <a:p>
            <a:pPr algn="just" marL="12700" marR="5080">
              <a:lnSpc>
                <a:spcPct val="117300"/>
              </a:lnSpc>
            </a:pPr>
            <a:r>
              <a:rPr dirty="0" sz="1100" spc="-5">
                <a:latin typeface="Calibri"/>
                <a:cs typeface="Calibri"/>
              </a:rPr>
              <a:t>Everyone </a:t>
            </a:r>
            <a:r>
              <a:rPr dirty="0" sz="1100">
                <a:latin typeface="Calibri"/>
                <a:cs typeface="Calibri"/>
              </a:rPr>
              <a:t>in </a:t>
            </a:r>
            <a:r>
              <a:rPr dirty="0" sz="1100" spc="-5">
                <a:latin typeface="Calibri"/>
                <a:cs typeface="Calibri"/>
              </a:rPr>
              <a:t>the </a:t>
            </a:r>
            <a:r>
              <a:rPr dirty="0" sz="1100">
                <a:latin typeface="Calibri"/>
                <a:cs typeface="Calibri"/>
              </a:rPr>
              <a:t>building will </a:t>
            </a:r>
            <a:r>
              <a:rPr dirty="0" sz="1100" spc="-5">
                <a:latin typeface="Calibri"/>
                <a:cs typeface="Calibri"/>
              </a:rPr>
              <a:t>be </a:t>
            </a:r>
            <a:r>
              <a:rPr dirty="0" sz="1100">
                <a:latin typeface="Calibri"/>
                <a:cs typeface="Calibri"/>
              </a:rPr>
              <a:t>informed if a </a:t>
            </a:r>
            <a:r>
              <a:rPr dirty="0" sz="1100" spc="-5">
                <a:latin typeface="Calibri"/>
                <a:cs typeface="Calibri"/>
              </a:rPr>
              <a:t>crystal </a:t>
            </a:r>
            <a:r>
              <a:rPr dirty="0" sz="1100">
                <a:latin typeface="Calibri"/>
                <a:cs typeface="Calibri"/>
              </a:rPr>
              <a:t>chandelier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is worth </a:t>
            </a:r>
            <a:r>
              <a:rPr dirty="0" sz="1100" spc="-5">
                <a:latin typeface="Calibri"/>
                <a:cs typeface="Calibri"/>
              </a:rPr>
              <a:t>thousands of </a:t>
            </a:r>
            <a:r>
              <a:rPr dirty="0" sz="1100">
                <a:latin typeface="Calibri"/>
                <a:cs typeface="Calibri"/>
              </a:rPr>
              <a:t>dollars breaks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while </a:t>
            </a:r>
            <a:r>
              <a:rPr dirty="0" sz="1100" spc="-5">
                <a:latin typeface="Calibri"/>
                <a:cs typeface="Calibri"/>
              </a:rPr>
              <a:t>being </a:t>
            </a:r>
            <a:r>
              <a:rPr dirty="0" sz="1100">
                <a:latin typeface="Calibri"/>
                <a:cs typeface="Calibri"/>
              </a:rPr>
              <a:t>delivered in a freight elevator. </a:t>
            </a:r>
            <a:r>
              <a:rPr dirty="0" sz="1100" spc="-10">
                <a:latin typeface="Calibri"/>
                <a:cs typeface="Calibri"/>
              </a:rPr>
              <a:t>You </a:t>
            </a:r>
            <a:r>
              <a:rPr dirty="0" sz="1100" spc="-5">
                <a:latin typeface="Calibri"/>
                <a:cs typeface="Calibri"/>
              </a:rPr>
              <a:t>could </a:t>
            </a:r>
            <a:r>
              <a:rPr dirty="0" sz="1100">
                <a:latin typeface="Calibri"/>
                <a:cs typeface="Calibri"/>
              </a:rPr>
              <a:t>make a </a:t>
            </a:r>
            <a:r>
              <a:rPr dirty="0" sz="1100" spc="-5">
                <a:latin typeface="Calibri"/>
                <a:cs typeface="Calibri"/>
              </a:rPr>
              <a:t>quick </a:t>
            </a:r>
            <a:r>
              <a:rPr dirty="0" sz="1100">
                <a:latin typeface="Calibri"/>
                <a:cs typeface="Calibri"/>
              </a:rPr>
              <a:t>investment in </a:t>
            </a:r>
            <a:r>
              <a:rPr dirty="0" sz="1100" spc="-5">
                <a:latin typeface="Calibri"/>
                <a:cs typeface="Calibri"/>
              </a:rPr>
              <a:t>some </a:t>
            </a:r>
            <a:r>
              <a:rPr dirty="0" sz="1100">
                <a:latin typeface="Calibri"/>
                <a:cs typeface="Calibri"/>
              </a:rPr>
              <a:t>extremely </a:t>
            </a:r>
            <a:r>
              <a:rPr dirty="0" sz="1100" spc="10">
                <a:latin typeface="Calibri"/>
                <a:cs typeface="Calibri"/>
              </a:rPr>
              <a:t>high- 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quality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elevator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pads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remedy</a:t>
            </a:r>
            <a:r>
              <a:rPr dirty="0" sz="1100" spc="-5">
                <a:latin typeface="Calibri"/>
                <a:cs typeface="Calibri"/>
              </a:rPr>
              <a:t> 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problem.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800">
              <a:latin typeface="Calibri"/>
              <a:cs typeface="Calibri"/>
            </a:endParaRPr>
          </a:p>
          <a:p>
            <a:pPr algn="just" marL="12700" marR="10160">
              <a:lnSpc>
                <a:spcPct val="116900"/>
              </a:lnSpc>
            </a:pPr>
            <a:r>
              <a:rPr dirty="0" sz="1100" spc="-5">
                <a:latin typeface="Calibri"/>
                <a:cs typeface="Calibri"/>
              </a:rPr>
              <a:t>Elevator pads increase the building's professional appearance, </a:t>
            </a:r>
            <a:r>
              <a:rPr dirty="0" sz="1100">
                <a:latin typeface="Calibri"/>
                <a:cs typeface="Calibri"/>
              </a:rPr>
              <a:t>lower </a:t>
            </a:r>
            <a:r>
              <a:rPr dirty="0" sz="1100" spc="-5">
                <a:latin typeface="Calibri"/>
                <a:cs typeface="Calibri"/>
              </a:rPr>
              <a:t>the amount of money spent on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maintenance, </a:t>
            </a:r>
            <a:r>
              <a:rPr dirty="0" sz="1100">
                <a:latin typeface="Calibri"/>
                <a:cs typeface="Calibri"/>
              </a:rPr>
              <a:t>and maintain a low </a:t>
            </a:r>
            <a:r>
              <a:rPr dirty="0" sz="1100" spc="-5">
                <a:latin typeface="Calibri"/>
                <a:cs typeface="Calibri"/>
              </a:rPr>
              <a:t>rate of insurance claims. Otis, Schindler, </a:t>
            </a:r>
            <a:r>
              <a:rPr dirty="0" sz="1100">
                <a:latin typeface="Calibri"/>
                <a:cs typeface="Calibri"/>
              </a:rPr>
              <a:t>and </a:t>
            </a:r>
            <a:r>
              <a:rPr dirty="0" sz="1100" spc="-5">
                <a:latin typeface="Calibri"/>
                <a:cs typeface="Calibri"/>
              </a:rPr>
              <a:t>ThyssenKrupp </a:t>
            </a:r>
            <a:r>
              <a:rPr dirty="0" sz="1100" spc="-10">
                <a:latin typeface="Calibri"/>
                <a:cs typeface="Calibri"/>
              </a:rPr>
              <a:t>are </a:t>
            </a:r>
            <a:r>
              <a:rPr dirty="0" sz="1100" spc="-5">
                <a:latin typeface="Calibri"/>
                <a:cs typeface="Calibri"/>
              </a:rPr>
              <a:t>just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few of the top brands of </a:t>
            </a:r>
            <a:r>
              <a:rPr dirty="0" sz="1100">
                <a:latin typeface="Calibri"/>
                <a:cs typeface="Calibri"/>
              </a:rPr>
              <a:t>elevator </a:t>
            </a:r>
            <a:r>
              <a:rPr dirty="0" sz="1100" spc="-5">
                <a:latin typeface="Calibri"/>
                <a:cs typeface="Calibri"/>
              </a:rPr>
              <a:t>pads that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5">
                <a:latin typeface="Calibri"/>
                <a:cs typeface="Calibri"/>
              </a:rPr>
              <a:t>carry </a:t>
            </a:r>
            <a:r>
              <a:rPr dirty="0" sz="1100">
                <a:latin typeface="Calibri"/>
                <a:cs typeface="Calibri"/>
              </a:rPr>
              <a:t>in </a:t>
            </a:r>
            <a:r>
              <a:rPr dirty="0" sz="1100" spc="-5">
                <a:latin typeface="Calibri"/>
                <a:cs typeface="Calibri"/>
              </a:rPr>
              <a:t>our inventory. Do </a:t>
            </a:r>
            <a:r>
              <a:rPr dirty="0" sz="1100">
                <a:latin typeface="Calibri"/>
                <a:cs typeface="Calibri"/>
              </a:rPr>
              <a:t>yourself a </a:t>
            </a:r>
            <a:r>
              <a:rPr dirty="0" sz="1100" spc="-5">
                <a:latin typeface="Calibri"/>
                <a:cs typeface="Calibri"/>
              </a:rPr>
              <a:t>favour </a:t>
            </a:r>
            <a:r>
              <a:rPr dirty="0" sz="1100">
                <a:latin typeface="Calibri"/>
                <a:cs typeface="Calibri"/>
              </a:rPr>
              <a:t>and get in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touch </a:t>
            </a:r>
            <a:r>
              <a:rPr dirty="0" sz="1100">
                <a:latin typeface="Calibri"/>
                <a:cs typeface="Calibri"/>
              </a:rPr>
              <a:t>with </a:t>
            </a:r>
            <a:r>
              <a:rPr dirty="0" sz="1100" spc="-5">
                <a:latin typeface="Calibri"/>
                <a:cs typeface="Calibri"/>
              </a:rPr>
              <a:t>us so that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5">
                <a:latin typeface="Calibri"/>
                <a:cs typeface="Calibri"/>
              </a:rPr>
              <a:t>can </a:t>
            </a:r>
            <a:r>
              <a:rPr dirty="0" sz="1100">
                <a:latin typeface="Calibri"/>
                <a:cs typeface="Calibri"/>
              </a:rPr>
              <a:t>talk </a:t>
            </a:r>
            <a:r>
              <a:rPr dirty="0" sz="1100" spc="-5">
                <a:latin typeface="Calibri"/>
                <a:cs typeface="Calibri"/>
              </a:rPr>
              <a:t>about </a:t>
            </a:r>
            <a:r>
              <a:rPr dirty="0" sz="1100">
                <a:latin typeface="Calibri"/>
                <a:cs typeface="Calibri"/>
              </a:rPr>
              <a:t>elevator </a:t>
            </a:r>
            <a:r>
              <a:rPr dirty="0" sz="1100" spc="-5">
                <a:latin typeface="Calibri"/>
                <a:cs typeface="Calibri"/>
              </a:rPr>
              <a:t>pads. </a:t>
            </a:r>
            <a:r>
              <a:rPr dirty="0" sz="1100">
                <a:latin typeface="Calibri"/>
                <a:cs typeface="Calibri"/>
              </a:rPr>
              <a:t>In </a:t>
            </a:r>
            <a:r>
              <a:rPr dirty="0" sz="1100" spc="-5">
                <a:latin typeface="Calibri"/>
                <a:cs typeface="Calibri"/>
              </a:rPr>
              <a:t>the long </a:t>
            </a:r>
            <a:r>
              <a:rPr dirty="0" sz="1100">
                <a:latin typeface="Calibri"/>
                <a:cs typeface="Calibri"/>
              </a:rPr>
              <a:t>term, </a:t>
            </a:r>
            <a:r>
              <a:rPr dirty="0" sz="1100" spc="-5">
                <a:latin typeface="Calibri"/>
                <a:cs typeface="Calibri"/>
              </a:rPr>
              <a:t>you </a:t>
            </a:r>
            <a:r>
              <a:rPr dirty="0" sz="1100" spc="5">
                <a:latin typeface="Calibri"/>
                <a:cs typeface="Calibri"/>
              </a:rPr>
              <a:t>will </a:t>
            </a:r>
            <a:r>
              <a:rPr dirty="0" sz="1100" spc="-5">
                <a:latin typeface="Calibri"/>
                <a:cs typeface="Calibri"/>
              </a:rPr>
              <a:t>significantly reduce your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own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stress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levels.</a:t>
            </a:r>
            <a:endParaRPr sz="11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02004" y="869036"/>
            <a:ext cx="5970270" cy="1327785"/>
          </a:xfrm>
          <a:prstGeom prst="rect">
            <a:avLst/>
          </a:prstGeom>
        </p:spPr>
        <p:txBody>
          <a:bodyPr wrap="square" lIns="0" tIns="10795" rIns="0" bIns="0" rtlCol="0" vert="horz">
            <a:spAutoFit/>
          </a:bodyPr>
          <a:lstStyle/>
          <a:p>
            <a:pPr algn="just" marL="12700" marR="9525">
              <a:lnSpc>
                <a:spcPct val="117300"/>
              </a:lnSpc>
              <a:spcBef>
                <a:spcPts val="85"/>
              </a:spcBef>
            </a:pPr>
            <a:r>
              <a:rPr dirty="0" sz="1100">
                <a:latin typeface="Calibri"/>
                <a:cs typeface="Calibri"/>
              </a:rPr>
              <a:t>We are able </a:t>
            </a:r>
            <a:r>
              <a:rPr dirty="0" sz="1100" spc="-5">
                <a:latin typeface="Calibri"/>
                <a:cs typeface="Calibri"/>
              </a:rPr>
              <a:t>to </a:t>
            </a:r>
            <a:r>
              <a:rPr dirty="0" sz="1100">
                <a:latin typeface="Calibri"/>
                <a:cs typeface="Calibri"/>
              </a:rPr>
              <a:t>give </a:t>
            </a:r>
            <a:r>
              <a:rPr dirty="0" sz="1100" spc="-5">
                <a:latin typeface="Calibri"/>
                <a:cs typeface="Calibri"/>
              </a:rPr>
              <a:t>you thorough guidance on how to </a:t>
            </a:r>
            <a:r>
              <a:rPr dirty="0" sz="1100">
                <a:latin typeface="Calibri"/>
                <a:cs typeface="Calibri"/>
              </a:rPr>
              <a:t>measure </a:t>
            </a:r>
            <a:r>
              <a:rPr dirty="0" sz="1100" spc="-5">
                <a:latin typeface="Calibri"/>
                <a:cs typeface="Calibri"/>
              </a:rPr>
              <a:t>elevator pads </a:t>
            </a:r>
            <a:r>
              <a:rPr dirty="0" sz="1100">
                <a:latin typeface="Calibri"/>
                <a:cs typeface="Calibri"/>
              </a:rPr>
              <a:t>precisely. We </a:t>
            </a:r>
            <a:r>
              <a:rPr dirty="0" sz="1100" spc="-5">
                <a:latin typeface="Calibri"/>
                <a:cs typeface="Calibri"/>
              </a:rPr>
              <a:t>also offer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guidance on how to install </a:t>
            </a:r>
            <a:r>
              <a:rPr dirty="0" sz="1100">
                <a:latin typeface="Calibri"/>
                <a:cs typeface="Calibri"/>
              </a:rPr>
              <a:t>wall </a:t>
            </a:r>
            <a:r>
              <a:rPr dirty="0" sz="1100" spc="-5">
                <a:latin typeface="Calibri"/>
                <a:cs typeface="Calibri"/>
              </a:rPr>
              <a:t>studs </a:t>
            </a:r>
            <a:r>
              <a:rPr dirty="0" sz="1100">
                <a:latin typeface="Calibri"/>
                <a:cs typeface="Calibri"/>
              </a:rPr>
              <a:t>in an elevator </a:t>
            </a:r>
            <a:r>
              <a:rPr dirty="0" sz="1100" spc="5">
                <a:latin typeface="Calibri"/>
                <a:cs typeface="Calibri"/>
              </a:rPr>
              <a:t>and </a:t>
            </a:r>
            <a:r>
              <a:rPr dirty="0" sz="1100" spc="-5">
                <a:latin typeface="Calibri"/>
                <a:cs typeface="Calibri"/>
              </a:rPr>
              <a:t>how to </a:t>
            </a:r>
            <a:r>
              <a:rPr dirty="0" sz="1100">
                <a:latin typeface="Calibri"/>
                <a:cs typeface="Calibri"/>
              </a:rPr>
              <a:t>measure </a:t>
            </a:r>
            <a:r>
              <a:rPr dirty="0" sz="1100" spc="-5">
                <a:latin typeface="Calibri"/>
                <a:cs typeface="Calibri"/>
              </a:rPr>
              <a:t>for </a:t>
            </a:r>
            <a:r>
              <a:rPr dirty="0" sz="1100">
                <a:latin typeface="Calibri"/>
                <a:cs typeface="Calibri"/>
              </a:rPr>
              <a:t>elevator </a:t>
            </a:r>
            <a:r>
              <a:rPr dirty="0" sz="1100" spc="-5">
                <a:latin typeface="Calibri"/>
                <a:cs typeface="Calibri"/>
              </a:rPr>
              <a:t>floor mats. These </a:t>
            </a:r>
            <a:r>
              <a:rPr dirty="0" sz="1100">
                <a:latin typeface="Calibri"/>
                <a:cs typeface="Calibri"/>
              </a:rPr>
              <a:t> guidelines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are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also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offered. </a:t>
            </a:r>
            <a:r>
              <a:rPr dirty="0" sz="1100" spc="-10">
                <a:latin typeface="Calibri"/>
                <a:cs typeface="Calibri"/>
              </a:rPr>
              <a:t>To </a:t>
            </a:r>
            <a:r>
              <a:rPr dirty="0" sz="1100">
                <a:latin typeface="Calibri"/>
                <a:cs typeface="Calibri"/>
              </a:rPr>
              <a:t>read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more,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simply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scroll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down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page's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Elevator </a:t>
            </a:r>
            <a:r>
              <a:rPr dirty="0" sz="1100">
                <a:latin typeface="Calibri"/>
                <a:cs typeface="Calibri"/>
              </a:rPr>
              <a:t>Pad.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800">
              <a:latin typeface="Calibri"/>
              <a:cs typeface="Calibri"/>
            </a:endParaRPr>
          </a:p>
          <a:p>
            <a:pPr algn="just" marL="12700" marR="5080">
              <a:lnSpc>
                <a:spcPct val="116399"/>
              </a:lnSpc>
            </a:pPr>
            <a:r>
              <a:rPr dirty="0" sz="1100" spc="-5">
                <a:latin typeface="Calibri"/>
                <a:cs typeface="Calibri"/>
              </a:rPr>
              <a:t>Moreover, you can now decide to </a:t>
            </a:r>
            <a:r>
              <a:rPr dirty="0" sz="1100">
                <a:latin typeface="Calibri"/>
                <a:cs typeface="Calibri"/>
              </a:rPr>
              <a:t>have an </a:t>
            </a:r>
            <a:r>
              <a:rPr dirty="0" sz="1100" spc="-5">
                <a:latin typeface="Calibri"/>
                <a:cs typeface="Calibri"/>
              </a:rPr>
              <a:t>image or your </a:t>
            </a:r>
            <a:r>
              <a:rPr dirty="0" sz="1100">
                <a:latin typeface="Calibri"/>
                <a:cs typeface="Calibri"/>
              </a:rPr>
              <a:t>business's logo </a:t>
            </a:r>
            <a:r>
              <a:rPr dirty="0" sz="1100" spc="-5">
                <a:latin typeface="Calibri"/>
                <a:cs typeface="Calibri"/>
              </a:rPr>
              <a:t>embroidered on the </a:t>
            </a:r>
            <a:r>
              <a:rPr dirty="0" sz="1100">
                <a:latin typeface="Calibri"/>
                <a:cs typeface="Calibri"/>
              </a:rPr>
              <a:t>elevator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pads.</a:t>
            </a:r>
            <a:r>
              <a:rPr dirty="0" sz="1100" spc="9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Think</a:t>
            </a:r>
            <a:r>
              <a:rPr dirty="0" sz="1100" spc="9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about</a:t>
            </a:r>
            <a:r>
              <a:rPr dirty="0" sz="1100" spc="8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9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effects</a:t>
            </a:r>
            <a:r>
              <a:rPr dirty="0" sz="1100" spc="9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of</a:t>
            </a:r>
            <a:r>
              <a:rPr dirty="0" sz="1100" spc="9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having</a:t>
            </a:r>
            <a:r>
              <a:rPr dirty="0" sz="1100" spc="9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9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marketing</a:t>
            </a:r>
            <a:r>
              <a:rPr dirty="0" sz="1100" spc="7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message</a:t>
            </a:r>
            <a:r>
              <a:rPr dirty="0" sz="1100" spc="9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7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reaches</a:t>
            </a:r>
            <a:r>
              <a:rPr dirty="0" sz="1100" spc="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9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service</a:t>
            </a:r>
            <a:r>
              <a:rPr dirty="0" sz="1100" spc="9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elevator.</a:t>
            </a:r>
            <a:r>
              <a:rPr dirty="0" sz="1100" spc="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7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is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epitome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real elegance.</a:t>
            </a:r>
            <a:endParaRPr sz="11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Radhe Radhe</dc:creator>
  <dcterms:created xsi:type="dcterms:W3CDTF">2022-12-08T10:58:22Z</dcterms:created>
  <dcterms:modified xsi:type="dcterms:W3CDTF">2022-12-08T10:58:22Z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2022-12-08T00:00:00Z</vt:filetime>
  </property>
  <property fmtid="{D5CDD505-2E9C-101B-9397-08002B2CF9AE}" pid="3" name="Creator">
    <vt:lpwstr>Microsoft® Word 2016</vt:lpwstr>
  </property>
  <property fmtid="{D5CDD505-2E9C-101B-9397-08002B2CF9AE}" pid="4" name="LastSaved">
    <vt:filetime>2022-12-08T00:00:00Z</vt:filetime>
  </property>
</Properties>
</file>